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69F21-5B41-4B58-952B-6B9613485DEE}" type="datetimeFigureOut">
              <a:rPr lang="da-DK" smtClean="0"/>
              <a:t>27-04-2023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6AA9B-F525-4EDC-8AAC-3055C7ABBC0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028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29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347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20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498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15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6AA9B-F525-4EDC-8AAC-3055C7ABBC0A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226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0048" y="999837"/>
            <a:ext cx="8915399" cy="1244599"/>
          </a:xfrm>
        </p:spPr>
        <p:txBody>
          <a:bodyPr/>
          <a:lstStyle/>
          <a:p>
            <a:r>
              <a:rPr lang="da-DK" dirty="0"/>
              <a:t>Lokal fællesvarme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700048" y="2312525"/>
            <a:ext cx="7958715" cy="3738548"/>
          </a:xfrm>
        </p:spPr>
        <p:txBody>
          <a:bodyPr>
            <a:normAutofit/>
          </a:bodyPr>
          <a:lstStyle/>
          <a:p>
            <a:r>
              <a:rPr lang="da-DK" sz="3200" dirty="0"/>
              <a:t>En god mulighed i vores lokalsamfund</a:t>
            </a:r>
          </a:p>
          <a:p>
            <a:pPr marL="514350" indent="-514350">
              <a:buFont typeface="+mj-lt"/>
              <a:buAutoNum type="arabicPeriod"/>
            </a:pPr>
            <a:endParaRPr lang="da-DK" sz="800" dirty="0"/>
          </a:p>
          <a:p>
            <a:pPr marL="514350" indent="-514350">
              <a:buFont typeface="+mj-lt"/>
              <a:buAutoNum type="arabicPeriod"/>
            </a:pPr>
            <a:r>
              <a:rPr lang="da-DK" sz="2600" dirty="0"/>
              <a:t>Hvad er der gang i ?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600" dirty="0"/>
              <a:t>Hvorfor lokal fællesløsning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600" dirty="0"/>
              <a:t>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600" dirty="0"/>
              <a:t>Tekniske løsninger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600" dirty="0"/>
              <a:t>Hvordan komme i gang</a:t>
            </a:r>
          </a:p>
        </p:txBody>
      </p:sp>
    </p:spTree>
    <p:extLst>
      <p:ext uri="{BB962C8B-B14F-4D97-AF65-F5344CB8AC3E}">
        <p14:creationId xmlns:p14="http://schemas.microsoft.com/office/powerpoint/2010/main" val="266139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305CC-793B-4814-B838-9FFF127D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1. Hvad er der gang i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6E06BC-8E28-4C94-9584-79ACC814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Klimarådet, </a:t>
            </a:r>
            <a:r>
              <a:rPr lang="da-DK" sz="2400" dirty="0" err="1"/>
              <a:t>Compas</a:t>
            </a:r>
            <a:r>
              <a:rPr lang="da-DK" sz="2400" dirty="0"/>
              <a:t> og Det Fælles Landdistriktsråd i fælles projekt for hjælp til etablering af lokale varmeprojekter.</a:t>
            </a:r>
          </a:p>
          <a:p>
            <a:r>
              <a:rPr lang="da-DK" sz="2400" dirty="0"/>
              <a:t>Små lokalsamfund – mindst 10 boliger</a:t>
            </a:r>
          </a:p>
          <a:p>
            <a:r>
              <a:rPr lang="da-DK" sz="2400" dirty="0"/>
              <a:t>Tilbyder fødselshjælp og rådgivning</a:t>
            </a:r>
          </a:p>
          <a:p>
            <a:r>
              <a:rPr lang="da-DK" sz="2400" dirty="0"/>
              <a:t>Adgang til dygtige rådgivere (Teknisk, juridisk, økonomisk)</a:t>
            </a:r>
          </a:p>
          <a:p>
            <a:r>
              <a:rPr lang="da-DK" sz="2400" dirty="0"/>
              <a:t>Hjælp til at finde finansiering til etablering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523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0B559-53E7-472A-A3E3-B53EB2C7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lokal fællesløsning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A43A28-FB45-4028-ADA2-01A840DE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94738"/>
            <a:ext cx="8001848" cy="2618800"/>
          </a:xfrm>
        </p:spPr>
        <p:txBody>
          <a:bodyPr>
            <a:normAutofit/>
          </a:bodyPr>
          <a:lstStyle/>
          <a:p>
            <a:r>
              <a:rPr lang="en-US" sz="2400" dirty="0"/>
              <a:t>Convenience</a:t>
            </a:r>
            <a:r>
              <a:rPr lang="da-DK" sz="2400" dirty="0"/>
              <a:t> - Det skal være nemt og praktisk</a:t>
            </a:r>
          </a:p>
          <a:p>
            <a:r>
              <a:rPr lang="da-DK" sz="2400" dirty="0"/>
              <a:t>God økonomi</a:t>
            </a:r>
          </a:p>
          <a:p>
            <a:r>
              <a:rPr lang="da-DK" sz="2400" dirty="0"/>
              <a:t>Klima og miljø</a:t>
            </a:r>
          </a:p>
          <a:p>
            <a:r>
              <a:rPr lang="da-DK" sz="2400" dirty="0"/>
              <a:t>Sikker drift</a:t>
            </a:r>
          </a:p>
          <a:p>
            <a:r>
              <a:rPr lang="da-DK" sz="2400" dirty="0"/>
              <a:t>Nye kombinationsmuligheder</a:t>
            </a:r>
          </a:p>
          <a:p>
            <a:endParaRPr lang="da-DK" dirty="0"/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E0F54A13-F4E0-486E-ADFD-3A21B7B7316E}"/>
              </a:ext>
            </a:extLst>
          </p:cNvPr>
          <p:cNvSpPr txBox="1">
            <a:spLocks/>
          </p:cNvSpPr>
          <p:nvPr/>
        </p:nvSpPr>
        <p:spPr>
          <a:xfrm>
            <a:off x="1765067" y="1540189"/>
            <a:ext cx="10148765" cy="65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a-DK" sz="2400" dirty="0"/>
              <a:t>Undgå at få lokalsamfund med mange støjende udeenheder.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C877F810-0BCB-40E5-91CE-047B927BE131}"/>
              </a:ext>
            </a:extLst>
          </p:cNvPr>
          <p:cNvSpPr txBox="1">
            <a:spLocks/>
          </p:cNvSpPr>
          <p:nvPr/>
        </p:nvSpPr>
        <p:spPr>
          <a:xfrm>
            <a:off x="1765067" y="5317811"/>
            <a:ext cx="10148765" cy="652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a-DK" sz="2400" dirty="0"/>
              <a:t>Vi har gjort det med vores vandforsyning</a:t>
            </a:r>
          </a:p>
        </p:txBody>
      </p:sp>
    </p:spTree>
    <p:extLst>
      <p:ext uri="{BB962C8B-B14F-4D97-AF65-F5344CB8AC3E}">
        <p14:creationId xmlns:p14="http://schemas.microsoft.com/office/powerpoint/2010/main" val="299501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48280-3409-4D10-A2C6-6AEBCF3C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Organisation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E643418-D456-4826-8F66-1ACC445DB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819401"/>
          </a:xfrm>
        </p:spPr>
        <p:txBody>
          <a:bodyPr/>
          <a:lstStyle/>
          <a:p>
            <a:r>
              <a:rPr lang="da-DK" sz="2400" dirty="0"/>
              <a:t>Sammen med nærmeste fjernvarmeværk ?</a:t>
            </a:r>
          </a:p>
          <a:p>
            <a:r>
              <a:rPr lang="da-DK" sz="2400" dirty="0"/>
              <a:t>Lokalt andelsselskab (</a:t>
            </a:r>
            <a:r>
              <a:rPr lang="da-DK" sz="2400" dirty="0" err="1"/>
              <a:t>a.m.b.a</a:t>
            </a:r>
            <a:r>
              <a:rPr lang="da-DK" sz="2400" dirty="0"/>
              <a:t>)?</a:t>
            </a:r>
          </a:p>
          <a:p>
            <a:r>
              <a:rPr lang="da-DK" sz="2400" dirty="0"/>
              <a:t>Sammen med eksisterende a.m.b.a.?</a:t>
            </a:r>
          </a:p>
          <a:p>
            <a:r>
              <a:rPr lang="da-DK" sz="2400" dirty="0"/>
              <a:t>Start med eget </a:t>
            </a:r>
            <a:r>
              <a:rPr lang="da-DK" sz="2400" dirty="0" err="1"/>
              <a:t>a.m.b.a</a:t>
            </a:r>
            <a:r>
              <a:rPr lang="da-DK" sz="2400" dirty="0"/>
              <a:t> – senere samarbejde/fusion</a:t>
            </a:r>
          </a:p>
          <a:p>
            <a:r>
              <a:rPr lang="da-DK" sz="2400" dirty="0"/>
              <a:t>Det er velkendte modeller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50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8D260-EC7F-4978-84B5-146F368B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Tekniske løsninger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8E2C86D-4BE3-4A77-887F-CF3BB51DD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40636"/>
            <a:ext cx="8915400" cy="4036381"/>
          </a:xfrm>
        </p:spPr>
        <p:txBody>
          <a:bodyPr>
            <a:noAutofit/>
          </a:bodyPr>
          <a:lstStyle/>
          <a:p>
            <a:r>
              <a:rPr lang="da-DK" sz="2400" dirty="0"/>
              <a:t>Eget individuelle anlæg – OK hvis helt fritliggende landejendom</a:t>
            </a:r>
          </a:p>
          <a:p>
            <a:r>
              <a:rPr lang="da-DK" sz="2400" dirty="0"/>
              <a:t>Fælles jordvarme/termonet – (slanger i jord er </a:t>
            </a:r>
            <a:r>
              <a:rPr lang="da-DK" sz="2400" dirty="0" err="1"/>
              <a:t>uisoleret</a:t>
            </a:r>
            <a:r>
              <a:rPr lang="da-DK" sz="2400" dirty="0"/>
              <a:t>)</a:t>
            </a:r>
          </a:p>
          <a:p>
            <a:r>
              <a:rPr lang="da-DK" sz="2400" dirty="0"/>
              <a:t>Fælles varmekilde – (isolerede rør i jorden) – varmeveksler/Unit</a:t>
            </a:r>
          </a:p>
          <a:p>
            <a:r>
              <a:rPr lang="da-DK" sz="2400" dirty="0"/>
              <a:t>Evt. kombinerede løsninger</a:t>
            </a:r>
          </a:p>
          <a:p>
            <a:r>
              <a:rPr lang="da-DK" sz="2400" dirty="0"/>
              <a:t>Alle anlæg kan være helt eller delvist ejet af andelsselskabet</a:t>
            </a:r>
          </a:p>
        </p:txBody>
      </p:sp>
    </p:spTree>
    <p:extLst>
      <p:ext uri="{BB962C8B-B14F-4D97-AF65-F5344CB8AC3E}">
        <p14:creationId xmlns:p14="http://schemas.microsoft.com/office/powerpoint/2010/main" val="425489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23DD8-771F-4BAF-B631-BAC9CDEE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381067-7B2F-4B0B-A63A-11EDC5E5F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282757" cy="3777622"/>
          </a:xfrm>
        </p:spPr>
        <p:txBody>
          <a:bodyPr>
            <a:normAutofit/>
          </a:bodyPr>
          <a:lstStyle/>
          <a:p>
            <a:r>
              <a:rPr lang="da-DK" sz="2400" dirty="0"/>
              <a:t>Selskab har mulighed for billigt lån med kommunegaranti.</a:t>
            </a:r>
          </a:p>
          <a:p>
            <a:r>
              <a:rPr lang="da-DK" sz="2400" dirty="0"/>
              <a:t>Lokal beslutning om startbetaling</a:t>
            </a:r>
          </a:p>
          <a:p>
            <a:r>
              <a:rPr lang="da-DK" sz="2400" dirty="0"/>
              <a:t>Statstilskud</a:t>
            </a:r>
          </a:p>
          <a:p>
            <a:r>
              <a:rPr lang="da-DK" sz="2400" dirty="0"/>
              <a:t>Reduceret risiko</a:t>
            </a:r>
          </a:p>
        </p:txBody>
      </p:sp>
    </p:spTree>
    <p:extLst>
      <p:ext uri="{BB962C8B-B14F-4D97-AF65-F5344CB8AC3E}">
        <p14:creationId xmlns:p14="http://schemas.microsoft.com/office/powerpoint/2010/main" val="219174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23DD8-771F-4BAF-B631-BAC9CDEE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komme i 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381067-7B2F-4B0B-A63A-11EDC5E5F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500544"/>
          </a:xfrm>
        </p:spPr>
        <p:txBody>
          <a:bodyPr>
            <a:normAutofit fontScale="92500" lnSpcReduction="20000"/>
          </a:bodyPr>
          <a:lstStyle/>
          <a:p>
            <a:r>
              <a:rPr lang="da-DK" sz="2400" dirty="0"/>
              <a:t>Lokal initiativgruppe</a:t>
            </a:r>
          </a:p>
          <a:p>
            <a:r>
              <a:rPr lang="da-DK" sz="2400" dirty="0"/>
              <a:t>Masser af benarbejde og lokale møder</a:t>
            </a:r>
          </a:p>
          <a:p>
            <a:r>
              <a:rPr lang="da-DK" sz="2400" dirty="0"/>
              <a:t>Mulighed fro økonomisk støtte til de første møder</a:t>
            </a:r>
          </a:p>
          <a:p>
            <a:r>
              <a:rPr lang="da-DK" sz="2400" dirty="0"/>
              <a:t>Hjælp fra projektgruppen – (og kommunen)</a:t>
            </a:r>
          </a:p>
          <a:p>
            <a:r>
              <a:rPr lang="da-DK" sz="2400" dirty="0"/>
              <a:t>. . . </a:t>
            </a:r>
          </a:p>
          <a:p>
            <a:r>
              <a:rPr lang="da-DK" sz="2400" dirty="0"/>
              <a:t>. . </a:t>
            </a:r>
            <a:r>
              <a:rPr lang="da-DK" sz="2400"/>
              <a:t>.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71075310"/>
      </p:ext>
    </p:extLst>
  </p:cSld>
  <p:clrMapOvr>
    <a:masterClrMapping/>
  </p:clrMapOvr>
</p:sld>
</file>

<file path=ppt/theme/theme1.xml><?xml version="1.0" encoding="utf-8"?>
<a:theme xmlns:a="http://schemas.openxmlformats.org/drawingml/2006/main" name="Vis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520</TotalTime>
  <Words>269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Visk</vt:lpstr>
      <vt:lpstr>Lokal fællesvarme</vt:lpstr>
      <vt:lpstr>1. Hvad er der gang i ?</vt:lpstr>
      <vt:lpstr>Hvorfor lokal fællesløsning</vt:lpstr>
      <vt:lpstr>Organisation</vt:lpstr>
      <vt:lpstr>Tekniske løsninger</vt:lpstr>
      <vt:lpstr>Økonomi</vt:lpstr>
      <vt:lpstr>Hvordan komme i gang</vt:lpstr>
    </vt:vector>
  </TitlesOfParts>
  <Company>EFIF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Daugård Fællesvarme</dc:title>
  <dc:creator>Henrik Narud (HNA - Underviser - SV - LMH)</dc:creator>
  <cp:lastModifiedBy>Merete Valbak</cp:lastModifiedBy>
  <cp:revision>23</cp:revision>
  <cp:lastPrinted>2023-04-27T12:52:34Z</cp:lastPrinted>
  <dcterms:created xsi:type="dcterms:W3CDTF">2019-04-24T10:00:06Z</dcterms:created>
  <dcterms:modified xsi:type="dcterms:W3CDTF">2023-04-27T17:37:48Z</dcterms:modified>
</cp:coreProperties>
</file>